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99" r:id="rId3"/>
    <p:sldId id="378" r:id="rId4"/>
    <p:sldId id="379" r:id="rId5"/>
    <p:sldId id="380" r:id="rId6"/>
    <p:sldId id="381" r:id="rId7"/>
    <p:sldId id="382" r:id="rId8"/>
    <p:sldId id="383" r:id="rId9"/>
    <p:sldId id="288" r:id="rId10"/>
    <p:sldId id="35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24" autoAdjust="0"/>
  </p:normalViewPr>
  <p:slideViewPr>
    <p:cSldViewPr>
      <p:cViewPr varScale="1">
        <p:scale>
          <a:sx n="81" d="100"/>
          <a:sy n="81" d="100"/>
        </p:scale>
        <p:origin x="10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FD4-43B1-922C-D45C29FDC695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FD4-43B1-922C-D45C29FDC695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FD4-43B1-922C-D45C29FDC695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FD4-43B1-922C-D45C29FDC695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FD4-43B1-922C-D45C29FDC695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FD4-43B1-922C-D45C29FDC69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СОШ №8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ООШ №1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0.88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FD4-43B1-922C-D45C29FDC6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6335744"/>
        <c:axId val="76337536"/>
      </c:barChart>
      <c:catAx>
        <c:axId val="76335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6337536"/>
        <c:crosses val="autoZero"/>
        <c:auto val="1"/>
        <c:lblAlgn val="ctr"/>
        <c:lblOffset val="100"/>
        <c:noMultiLvlLbl val="0"/>
      </c:catAx>
      <c:valAx>
        <c:axId val="7633753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763357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35185185185186446"/>
                  <c:y val="-1.12241331235215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92E-44A8-B0B5-45B945E1B9E4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92E-44A8-B0B5-45B945E1B9E4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92E-44A8-B0B5-45B945E1B9E4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92E-44A8-B0B5-45B945E1B9E4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92E-44A8-B0B5-45B945E1B9E4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92E-44A8-B0B5-45B945E1B9E4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92E-44A8-B0B5-45B945E1B9E4}"/>
                </c:ext>
              </c:extLst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92E-44A8-B0B5-45B945E1B9E4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92E-44A8-B0B5-45B945E1B9E4}"/>
                </c:ext>
              </c:extLst>
            </c:dLbl>
            <c:dLbl>
              <c:idx val="9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92E-44A8-B0B5-45B945E1B9E4}"/>
                </c:ext>
              </c:extLst>
            </c:dLbl>
            <c:dLbl>
              <c:idx val="1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92E-44A8-B0B5-45B945E1B9E4}"/>
                </c:ext>
              </c:extLst>
            </c:dLbl>
            <c:dLbl>
              <c:idx val="1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92E-44A8-B0B5-45B945E1B9E4}"/>
                </c:ext>
              </c:extLst>
            </c:dLbl>
            <c:dLbl>
              <c:idx val="1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92E-44A8-B0B5-45B945E1B9E4}"/>
                </c:ext>
              </c:extLst>
            </c:dLbl>
            <c:dLbl>
              <c:idx val="1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92E-44A8-B0B5-45B945E1B9E4}"/>
                </c:ext>
              </c:extLst>
            </c:dLbl>
            <c:dLbl>
              <c:idx val="1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92E-44A8-B0B5-45B945E1B9E4}"/>
                </c:ext>
              </c:extLst>
            </c:dLbl>
            <c:dLbl>
              <c:idx val="1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92E-44A8-B0B5-45B945E1B9E4}"/>
                </c:ext>
              </c:extLst>
            </c:dLbl>
            <c:dLbl>
              <c:idx val="1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292E-44A8-B0B5-45B945E1B9E4}"/>
                </c:ext>
              </c:extLst>
            </c:dLbl>
            <c:dLbl>
              <c:idx val="1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92E-44A8-B0B5-45B945E1B9E4}"/>
                </c:ext>
              </c:extLst>
            </c:dLbl>
            <c:dLbl>
              <c:idx val="18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292E-44A8-B0B5-45B945E1B9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Н – Чершелинская ООШ</c:v>
                </c:pt>
                <c:pt idx="1">
                  <c:v>Н.Серёжкинская ООШ</c:v>
                </c:pt>
                <c:pt idx="2">
                  <c:v>Сугушлинская ООШ</c:v>
                </c:pt>
                <c:pt idx="3">
                  <c:v>Тимяшевская СОШ</c:v>
                </c:pt>
                <c:pt idx="4">
                  <c:v>Урдалинская ООШ</c:v>
                </c:pt>
                <c:pt idx="5">
                  <c:v>Шугуровская СОШ</c:v>
                </c:pt>
                <c:pt idx="6">
                  <c:v>Федотовская ООШ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0.85</c:v>
                </c:pt>
                <c:pt idx="6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292E-44A8-B0B5-45B945E1B9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875392"/>
        <c:axId val="68876928"/>
      </c:barChart>
      <c:catAx>
        <c:axId val="68875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8876928"/>
        <c:crosses val="autoZero"/>
        <c:auto val="1"/>
        <c:lblAlgn val="ctr"/>
        <c:lblOffset val="100"/>
        <c:noMultiLvlLbl val="0"/>
      </c:catAx>
      <c:valAx>
        <c:axId val="68876928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6887539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587601103321029E-2"/>
          <c:y val="2.303188566651938E-2"/>
          <c:w val="0.93533311295216726"/>
          <c:h val="0.71363975336420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СОШ №8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ООШ №1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</c:v>
                </c:pt>
                <c:pt idx="1">
                  <c:v>0.63</c:v>
                </c:pt>
                <c:pt idx="2">
                  <c:v>0.36</c:v>
                </c:pt>
                <c:pt idx="3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8B-4B77-B97A-106D672EF0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758784"/>
        <c:axId val="72760320"/>
      </c:barChart>
      <c:catAx>
        <c:axId val="72758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2760320"/>
        <c:crosses val="autoZero"/>
        <c:auto val="1"/>
        <c:lblAlgn val="ctr"/>
        <c:lblOffset val="100"/>
        <c:noMultiLvlLbl val="0"/>
      </c:catAx>
      <c:valAx>
        <c:axId val="7276032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727587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4C-4A66-A601-E5703A768437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4C-4A66-A601-E5703A768437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54C-4A66-A601-E5703A768437}"/>
                </c:ext>
              </c:extLst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54C-4A66-A601-E5703A768437}"/>
                </c:ext>
              </c:extLst>
            </c:dLbl>
            <c:dLbl>
              <c:idx val="9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54C-4A66-A601-E5703A768437}"/>
                </c:ext>
              </c:extLst>
            </c:dLbl>
            <c:dLbl>
              <c:idx val="1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54C-4A66-A601-E5703A768437}"/>
                </c:ext>
              </c:extLst>
            </c:dLbl>
            <c:dLbl>
              <c:idx val="1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54C-4A66-A601-E5703A7684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Н – Чершелинская ООШ</c:v>
                </c:pt>
                <c:pt idx="1">
                  <c:v>Сугушлинская ООШ</c:v>
                </c:pt>
                <c:pt idx="2">
                  <c:v>Тимяшевская СОШ</c:v>
                </c:pt>
                <c:pt idx="3">
                  <c:v>Урдалинская ООШ</c:v>
                </c:pt>
                <c:pt idx="4">
                  <c:v>Шугуровская СОШ </c:v>
                </c:pt>
                <c:pt idx="5">
                  <c:v>Н.Серёжкинская ООШ</c:v>
                </c:pt>
                <c:pt idx="6">
                  <c:v>Федотовская ООШ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0.63</c:v>
                </c:pt>
                <c:pt idx="1">
                  <c:v>0.5</c:v>
                </c:pt>
                <c:pt idx="2">
                  <c:v>0.48</c:v>
                </c:pt>
                <c:pt idx="3">
                  <c:v>0.42</c:v>
                </c:pt>
                <c:pt idx="4">
                  <c:v>0.39</c:v>
                </c:pt>
                <c:pt idx="5">
                  <c:v>0.2</c:v>
                </c:pt>
                <c:pt idx="6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54C-4A66-A601-E5703A7684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2800896"/>
        <c:axId val="72565120"/>
      </c:barChart>
      <c:catAx>
        <c:axId val="72800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2565120"/>
        <c:crosses val="autoZero"/>
        <c:auto val="1"/>
        <c:lblAlgn val="ctr"/>
        <c:lblOffset val="100"/>
        <c:noMultiLvlLbl val="0"/>
      </c:catAx>
      <c:valAx>
        <c:axId val="7256512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7280089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–47%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000240"/>
            <a:ext cx="8072462" cy="228601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ВПР по русскому языку учащихся 6 классов 2017-2018 учебного года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 ВПР по русскому языку и  запланировать систему мер, направленных на улучшение и стабилизацию результатов учащихся;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планам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780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246 (32%)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26 (10,6%)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РТ 7,9%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89 (36,2%)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38,5%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110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(44,7%)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43,5%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21 (8,5%)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10,1%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91,5%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47%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3,5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091342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0386697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2000240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4636277"/>
              </p:ext>
            </p:extLst>
          </p:nvPr>
        </p:nvGraphicFramePr>
        <p:xfrm>
          <a:off x="1285852" y="85723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47%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6110712"/>
              </p:ext>
            </p:extLst>
          </p:nvPr>
        </p:nvGraphicFramePr>
        <p:xfrm>
          <a:off x="715952" y="836712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285992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285728"/>
          <a:ext cx="7643866" cy="4919690"/>
        </p:xfrm>
        <a:graphic>
          <a:graphicData uri="http://schemas.openxmlformats.org/drawingml/2006/table">
            <a:tbl>
              <a:tblPr/>
              <a:tblGrid>
                <a:gridCol w="6500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400" b="1" i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Списывать 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текст с пропусками орфограмм и </a:t>
                      </a:r>
                      <a:r>
                        <a:rPr lang="ru-RU" sz="1400" b="1" i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пунктограмм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соблюдать в практике письма изученные </a:t>
                      </a:r>
                      <a:r>
                        <a:rPr lang="ru-RU" sz="1400" b="1" i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орфографиические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пунктуационные нормы/ 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совершенствовать орфографические и пунктуационные умения и навыки на основе знаний о нормах русского литературного языка; 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проводить синтаксический анализ  предложения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Распознавать случаи нарушения грамматических норм русского литературного языка в формах слов различных частей речи и исправлять эти нарушения/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525" indent="9525">
                        <a:lnSpc>
                          <a:spcPts val="785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осуществлять речевой самоконтроль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6095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опираться на грамматический анализ при объяснении выбора тире и места его постановки в предложении. </a:t>
                      </a:r>
                      <a:r>
                        <a:rPr lang="ru-RU" sz="1400" b="1" i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Cоблюдать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 речевой практике основные орфографические и пунктуационные нормы русского литературного языка/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5849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Анализировать различные виды предложений с точки зрения их структурно-смысловой организации и функциональных особенностей, распознавать предложения с обращением, однородными членами, двумя грамматическими основами;</a:t>
                      </a:r>
                      <a:b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опираться на грамматический анализ при объяснении расстановки знаков препинания в предложении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Cоблюдать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 речевой практике основные  орфографические и пунктуационные нормы русского литературного языка 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Владеть навыками изучающего чтения и информационной переработки прочитанного материала;</a:t>
                      </a:r>
                      <a:b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адекватно понимать тексты различных функционально-смысловых типов речи и функциональных разновидностей языка;</a:t>
                      </a:r>
                      <a:b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анализировать текст с точки зрения его основной мысли, адекватно формулировать основную мысль текста в письменной форме</a:t>
                      </a:r>
                      <a:b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Использовать при работе с текстом разные виды чтения (поисковое, просмотровое, ознакомительное, изучающее, реферативное)/</a:t>
                      </a:r>
                      <a:endParaRPr lang="ru-RU" sz="1400" b="1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04" y="1571612"/>
          <a:ext cx="7215238" cy="3143272"/>
        </p:xfrm>
        <a:graphic>
          <a:graphicData uri="http://schemas.openxmlformats.org/drawingml/2006/table">
            <a:tbl>
              <a:tblPr/>
              <a:tblGrid>
                <a:gridCol w="3829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5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85884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00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9525" marR="95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Понизили (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Отм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.&lt;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Отм.по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журналу)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116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Подтвердили(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Отм.=Отм.по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журналу)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126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Повысили (Отм.&gt; Отм.по журналу)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18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Всего*: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246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ВПР по русскому языку в 6  классах считать удовлетворительными, показатели успеваемости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4793</TotalTime>
  <Words>313</Words>
  <Application>Microsoft Office PowerPoint</Application>
  <PresentationFormat>Экран (4:3)</PresentationFormat>
  <Paragraphs>67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Calibri</vt:lpstr>
      <vt:lpstr>Corbel</vt:lpstr>
      <vt:lpstr>Gill Sans MT</vt:lpstr>
      <vt:lpstr>Tahoma</vt:lpstr>
      <vt:lpstr>Times New Roman</vt:lpstr>
      <vt:lpstr>Verdana</vt:lpstr>
      <vt:lpstr>Wingdings 2</vt:lpstr>
      <vt:lpstr>Солнцестояние</vt:lpstr>
      <vt:lpstr>                                        Результаты ВПР по русскому языку учащихся 6 классов 2017-2018 учебного года   </vt:lpstr>
      <vt:lpstr>              Русский язык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Презентация PowerPoint</vt:lpstr>
      <vt:lpstr>Презентация PowerPoint</vt:lpstr>
      <vt:lpstr>   Выводы:</vt:lpstr>
      <vt:lpstr>Презентация PowerPoint</vt:lpstr>
    </vt:vector>
  </TitlesOfParts>
  <Company>ИМЦ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Пользователь</cp:lastModifiedBy>
  <cp:revision>689</cp:revision>
  <dcterms:created xsi:type="dcterms:W3CDTF">2012-12-17T07:09:56Z</dcterms:created>
  <dcterms:modified xsi:type="dcterms:W3CDTF">2018-05-29T19:06:17Z</dcterms:modified>
</cp:coreProperties>
</file>